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6" r:id="rId5"/>
    <p:sldId id="265" r:id="rId6"/>
    <p:sldId id="268" r:id="rId7"/>
    <p:sldId id="267" r:id="rId8"/>
    <p:sldId id="269" r:id="rId9"/>
    <p:sldId id="258" r:id="rId10"/>
    <p:sldId id="271" r:id="rId11"/>
    <p:sldId id="270" r:id="rId12"/>
    <p:sldId id="272" r:id="rId13"/>
    <p:sldId id="274" r:id="rId14"/>
    <p:sldId id="273" r:id="rId15"/>
    <p:sldId id="288" r:id="rId16"/>
    <p:sldId id="275" r:id="rId17"/>
    <p:sldId id="277" r:id="rId18"/>
    <p:sldId id="276" r:id="rId19"/>
    <p:sldId id="259" r:id="rId20"/>
    <p:sldId id="278" r:id="rId21"/>
    <p:sldId id="279" r:id="rId22"/>
    <p:sldId id="280" r:id="rId23"/>
    <p:sldId id="289" r:id="rId24"/>
    <p:sldId id="281" r:id="rId25"/>
    <p:sldId id="282" r:id="rId26"/>
    <p:sldId id="263" r:id="rId27"/>
    <p:sldId id="283" r:id="rId28"/>
    <p:sldId id="284" r:id="rId29"/>
    <p:sldId id="285" r:id="rId30"/>
    <p:sldId id="286" r:id="rId31"/>
    <p:sldId id="287" r:id="rId32"/>
    <p:sldId id="290"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2" autoAdjust="0"/>
  </p:normalViewPr>
  <p:slideViewPr>
    <p:cSldViewPr>
      <p:cViewPr varScale="1">
        <p:scale>
          <a:sx n="110" d="100"/>
          <a:sy n="110" d="100"/>
        </p:scale>
        <p:origin x="-1644" y="-96"/>
      </p:cViewPr>
      <p:guideLst>
        <p:guide orient="horz" pos="2160"/>
        <p:guide pos="2880"/>
      </p:guideLst>
    </p:cSldViewPr>
  </p:slideViewPr>
  <p:outlineViewPr>
    <p:cViewPr>
      <p:scale>
        <a:sx n="33" d="100"/>
        <a:sy n="33" d="100"/>
      </p:scale>
      <p:origin x="0" y="11070"/>
    </p:cViewPr>
    <p:sldLst>
      <p:sld r:id="rId1"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2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990600"/>
            <a:ext cx="7772400" cy="1371600"/>
          </a:xfrm>
        </p:spPr>
        <p:txBody>
          <a:bodyPr/>
          <a:lstStyle>
            <a:lvl1pPr>
              <a:defRPr sz="4000"/>
            </a:lvl1pPr>
          </a:lstStyle>
          <a:p>
            <a:pPr lvl="0"/>
            <a:r>
              <a:rPr lang="en-US" noProof="0" smtClean="0"/>
              <a:t>Click to edit Master title style</a:t>
            </a:r>
            <a:endParaRPr lang="en-US" noProof="0" smtClean="0"/>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pPr lvl="0"/>
            <a:r>
              <a:rPr lang="en-US" noProof="0" smtClean="0"/>
              <a:t>Click to edit Master subtitle style</a:t>
            </a:r>
            <a:endParaRPr lang="en-US" noProof="0" smtClean="0"/>
          </a:p>
        </p:txBody>
      </p:sp>
      <p:sp>
        <p:nvSpPr>
          <p:cNvPr id="5124" name="Rectangle 4"/>
          <p:cNvSpPr>
            <a:spLocks noGrp="1" noChangeArrowheads="1"/>
          </p:cNvSpPr>
          <p:nvPr>
            <p:ph type="dt" sz="half" idx="2"/>
          </p:nvPr>
        </p:nvSpPr>
        <p:spPr>
          <a:xfrm>
            <a:off x="685800" y="6248400"/>
            <a:ext cx="1905000" cy="457200"/>
          </a:xfrm>
        </p:spPr>
        <p:txBody>
          <a:bodyPr/>
          <a:lstStyle>
            <a:lvl1pPr>
              <a:defRPr/>
            </a:lvl1pPr>
          </a:lstStyle>
          <a:p>
            <a:fld id="{2AD7D058-7C88-4F00-8041-46E136677AD3}" type="datetimeFigureOut">
              <a:rPr lang="en-CA" smtClean="0"/>
              <a:t>2013-06-17</a:t>
            </a:fld>
            <a:endParaRPr lang="en-CA"/>
          </a:p>
        </p:txBody>
      </p:sp>
      <p:sp>
        <p:nvSpPr>
          <p:cNvPr id="5125" name="Rectangle 5"/>
          <p:cNvSpPr>
            <a:spLocks noGrp="1" noChangeArrowheads="1"/>
          </p:cNvSpPr>
          <p:nvPr>
            <p:ph type="ftr" sz="quarter" idx="3"/>
          </p:nvPr>
        </p:nvSpPr>
        <p:spPr>
          <a:xfrm>
            <a:off x="3124200" y="6248400"/>
            <a:ext cx="2895600" cy="457200"/>
          </a:xfrm>
        </p:spPr>
        <p:txBody>
          <a:bodyPr/>
          <a:lstStyle>
            <a:lvl1pPr>
              <a:defRPr/>
            </a:lvl1pPr>
          </a:lstStyle>
          <a:p>
            <a:endParaRPr lang="en-CA"/>
          </a:p>
        </p:txBody>
      </p:sp>
      <p:sp>
        <p:nvSpPr>
          <p:cNvPr id="5126" name="Rectangle 6"/>
          <p:cNvSpPr>
            <a:spLocks noGrp="1" noChangeArrowheads="1"/>
          </p:cNvSpPr>
          <p:nvPr>
            <p:ph type="sldNum" sz="quarter" idx="4"/>
          </p:nvPr>
        </p:nvSpPr>
        <p:spPr>
          <a:xfrm>
            <a:off x="6553200" y="6248400"/>
            <a:ext cx="1905000" cy="457200"/>
          </a:xfrm>
        </p:spPr>
        <p:txBody>
          <a:bodyPr/>
          <a:lstStyle>
            <a:lvl1pPr>
              <a:defRPr/>
            </a:lvl1pPr>
          </a:lstStyle>
          <a:p>
            <a:fld id="{68CB9DC5-E75D-4202-89E2-50406C209F84}" type="slidenum">
              <a:rPr lang="en-CA" smtClean="0"/>
              <a:t>‹#›</a:t>
            </a:fld>
            <a:endParaRPr lang="en-CA"/>
          </a:p>
        </p:txBody>
      </p:sp>
      <p:sp>
        <p:nvSpPr>
          <p:cNvPr id="5127" name="AutoShape 7"/>
          <p:cNvSpPr>
            <a:spLocks noChangeArrowheads="1"/>
          </p:cNvSpPr>
          <p:nvPr/>
        </p:nvSpPr>
        <p:spPr bwMode="auto">
          <a:xfrm>
            <a:off x="684213" y="2420938"/>
            <a:ext cx="7772400" cy="109537"/>
          </a:xfrm>
          <a:custGeom>
            <a:avLst/>
            <a:gdLst>
              <a:gd name="G0" fmla="+- 618 0 0"/>
              <a:gd name="T0" fmla="*/ 0 w 1000"/>
              <a:gd name="T1" fmla="*/ 0 h 1000"/>
              <a:gd name="T2" fmla="*/ 618 w 1000"/>
              <a:gd name="T3" fmla="*/ 0 h 1000"/>
              <a:gd name="T4" fmla="*/ 618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rgbClr val="990000"/>
          </a:solidFill>
          <a:ln w="9525">
            <a:solidFill>
              <a:srgbClr val="990000"/>
            </a:solidFill>
            <a:round/>
            <a:headEnd/>
            <a:tailEnd/>
          </a:ln>
        </p:spPr>
        <p:txBody>
          <a:bodyPr/>
          <a:lstStyle/>
          <a:p>
            <a:endParaRPr lang="en-US" sz="2400">
              <a:latin typeface="Times New Roman" pitchFamily="18" charset="0"/>
            </a:endParaRPr>
          </a:p>
        </p:txBody>
      </p:sp>
      <p:pic>
        <p:nvPicPr>
          <p:cNvPr id="5129" name="Picture 9" descr="Analecta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25" y="5445125"/>
            <a:ext cx="3365500" cy="1223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4244146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2750948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11188" y="6237288"/>
            <a:ext cx="1981200" cy="476250"/>
          </a:xfrm>
        </p:spPr>
        <p:txBody>
          <a:bodyPr/>
          <a:lstStyle>
            <a:lvl1pPr>
              <a:defRPr/>
            </a:lvl1pPr>
          </a:lstStyle>
          <a:p>
            <a:fld id="{2AD7D058-7C88-4F00-8041-46E136677AD3}" type="datetimeFigureOut">
              <a:rPr lang="en-CA" smtClean="0"/>
              <a:t>2013-06-17</a:t>
            </a:fld>
            <a:endParaRPr lang="en-CA"/>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CA"/>
          </a:p>
        </p:txBody>
      </p:sp>
      <p:sp>
        <p:nvSpPr>
          <p:cNvPr id="7" name="Slide Number Placeholder 6"/>
          <p:cNvSpPr>
            <a:spLocks noGrp="1"/>
          </p:cNvSpPr>
          <p:nvPr>
            <p:ph type="sldNum" sz="quarter" idx="12"/>
          </p:nvPr>
        </p:nvSpPr>
        <p:spPr>
          <a:xfrm>
            <a:off x="6553200" y="6245225"/>
            <a:ext cx="1981200" cy="476250"/>
          </a:xfrm>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373870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D7D058-7C88-4F00-8041-46E136677AD3}" type="datetimeFigureOut">
              <a:rPr lang="en-CA" smtClean="0"/>
              <a:t>2013-06-17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8CB9DC5-E75D-4202-89E2-50406C209F84}" type="slidenum">
              <a:rPr lang="en-CA" smtClean="0"/>
              <a:t>‹#›</a:t>
            </a:fld>
            <a:endParaRPr lang="en-CA"/>
          </a:p>
        </p:txBody>
      </p:sp>
    </p:spTree>
    <p:extLst>
      <p:ext uri="{BB962C8B-B14F-4D97-AF65-F5344CB8AC3E}">
        <p14:creationId xmlns:p14="http://schemas.microsoft.com/office/powerpoint/2010/main" val="3500174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3605820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2772334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491191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8" name="Footer Placeholder 7"/>
          <p:cNvSpPr>
            <a:spLocks noGrp="1"/>
          </p:cNvSpPr>
          <p:nvPr>
            <p:ph type="ftr" sz="quarter" idx="11"/>
          </p:nvPr>
        </p:nvSpPr>
        <p:spPr/>
        <p:txBody>
          <a:bodyPr/>
          <a:lstStyle>
            <a:lvl1pPr>
              <a:defRPr/>
            </a:lvl1pPr>
          </a:lstStyle>
          <a:p>
            <a:endParaRPr lang="en-CA"/>
          </a:p>
        </p:txBody>
      </p:sp>
      <p:sp>
        <p:nvSpPr>
          <p:cNvPr id="9" name="Slide Number Placeholder 8"/>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1784122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4" name="Footer Placeholder 3"/>
          <p:cNvSpPr>
            <a:spLocks noGrp="1"/>
          </p:cNvSpPr>
          <p:nvPr>
            <p:ph type="ftr" sz="quarter" idx="11"/>
          </p:nvPr>
        </p:nvSpPr>
        <p:spPr/>
        <p:txBody>
          <a:bodyPr/>
          <a:lstStyle>
            <a:lvl1pPr>
              <a:defRPr/>
            </a:lvl1pPr>
          </a:lstStyle>
          <a:p>
            <a:endParaRPr lang="en-CA"/>
          </a:p>
        </p:txBody>
      </p:sp>
      <p:sp>
        <p:nvSpPr>
          <p:cNvPr id="5" name="Slide Number Placeholder 4"/>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359111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3" name="Footer Placeholder 2"/>
          <p:cNvSpPr>
            <a:spLocks noGrp="1"/>
          </p:cNvSpPr>
          <p:nvPr>
            <p:ph type="ftr" sz="quarter" idx="11"/>
          </p:nvPr>
        </p:nvSpPr>
        <p:spPr/>
        <p:txBody>
          <a:bodyPr/>
          <a:lstStyle>
            <a:lvl1pPr>
              <a:defRPr/>
            </a:lvl1pPr>
          </a:lstStyle>
          <a:p>
            <a:endParaRPr lang="en-CA"/>
          </a:p>
        </p:txBody>
      </p:sp>
      <p:sp>
        <p:nvSpPr>
          <p:cNvPr id="4" name="Slide Number Placeholder 3"/>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1562865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2151753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AD7D058-7C88-4F00-8041-46E136677AD3}" type="datetimeFigureOut">
              <a:rPr lang="en-CA" smtClean="0"/>
              <a:t>2013-06-17</a:t>
            </a:fld>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68CB9DC5-E75D-4202-89E2-50406C209F84}" type="slidenum">
              <a:rPr lang="en-CA" smtClean="0"/>
              <a:t>‹#›</a:t>
            </a:fld>
            <a:endParaRPr lang="en-CA"/>
          </a:p>
        </p:txBody>
      </p:sp>
    </p:spTree>
    <p:extLst>
      <p:ext uri="{BB962C8B-B14F-4D97-AF65-F5344CB8AC3E}">
        <p14:creationId xmlns:p14="http://schemas.microsoft.com/office/powerpoint/2010/main" val="2584137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74675" y="30480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smtClean="0"/>
          </a:p>
        </p:txBody>
      </p:sp>
      <p:sp>
        <p:nvSpPr>
          <p:cNvPr id="4099" name="Rectangle 3"/>
          <p:cNvSpPr>
            <a:spLocks noGrp="1" noChangeArrowheads="1"/>
          </p:cNvSpPr>
          <p:nvPr>
            <p:ph type="body" idx="1"/>
          </p:nvPr>
        </p:nvSpPr>
        <p:spPr bwMode="auto">
          <a:xfrm>
            <a:off x="566738" y="1752600"/>
            <a:ext cx="80010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4100" name="AutoShape 4"/>
          <p:cNvSpPr>
            <a:spLocks noChangeArrowheads="1"/>
          </p:cNvSpPr>
          <p:nvPr/>
        </p:nvSpPr>
        <p:spPr bwMode="auto">
          <a:xfrm>
            <a:off x="609600" y="1566863"/>
            <a:ext cx="7958138" cy="109537"/>
          </a:xfrm>
          <a:custGeom>
            <a:avLst/>
            <a:gdLst>
              <a:gd name="G0" fmla="+- 585 0 0"/>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Lst>
            <a:ahLst/>
            <a:cxnLst>
              <a:cxn ang="0">
                <a:pos x="T0" y="T1"/>
              </a:cxn>
              <a:cxn ang="0">
                <a:pos x="T2" y="T3"/>
              </a:cxn>
              <a:cxn ang="0">
                <a:pos x="T4" y="T5"/>
              </a:cxn>
              <a:cxn ang="0">
                <a:pos x="T6" y="T7"/>
              </a:cxn>
              <a:cxn ang="0">
                <a:pos x="T8" y="T9"/>
              </a:cxn>
              <a:cxn ang="0">
                <a:pos x="T10" y="T11"/>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990000"/>
          </a:solidFill>
          <a:ln w="9525">
            <a:solidFill>
              <a:srgbClr val="990000"/>
            </a:solidFill>
            <a:round/>
            <a:headEnd/>
            <a:tailEnd/>
          </a:ln>
        </p:spPr>
        <p:txBody>
          <a:bodyPr/>
          <a:lstStyle/>
          <a:p>
            <a:endParaRPr lang="en-US" sz="2400">
              <a:latin typeface="Times New Roman" pitchFamily="18" charset="0"/>
            </a:endParaRPr>
          </a:p>
        </p:txBody>
      </p:sp>
      <p:sp>
        <p:nvSpPr>
          <p:cNvPr id="4101" name="Line 5"/>
          <p:cNvSpPr>
            <a:spLocks noChangeShapeType="1"/>
          </p:cNvSpPr>
          <p:nvPr/>
        </p:nvSpPr>
        <p:spPr bwMode="auto">
          <a:xfrm flipV="1">
            <a:off x="609600" y="6172200"/>
            <a:ext cx="7924800" cy="0"/>
          </a:xfrm>
          <a:prstGeom prst="line">
            <a:avLst/>
          </a:prstGeom>
          <a:noFill/>
          <a:ln w="3175">
            <a:solidFill>
              <a:srgbClr val="99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Rectangle 6"/>
          <p:cNvSpPr>
            <a:spLocks noGrp="1" noChangeArrowheads="1"/>
          </p:cNvSpPr>
          <p:nvPr>
            <p:ph type="dt" sz="half" idx="2"/>
          </p:nvPr>
        </p:nvSpPr>
        <p:spPr bwMode="auto">
          <a:xfrm>
            <a:off x="611188" y="6237288"/>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fld id="{2AD7D058-7C88-4F00-8041-46E136677AD3}" type="datetimeFigureOut">
              <a:rPr lang="en-CA" smtClean="0"/>
              <a:t>2013-06-17</a:t>
            </a:fld>
            <a:endParaRPr lang="en-CA"/>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vl1pPr>
          </a:lstStyle>
          <a:p>
            <a:endParaRPr lang="en-CA"/>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68CB9DC5-E75D-4202-89E2-50406C209F84}" type="slidenum">
              <a:rPr lang="en-CA" smtClean="0"/>
              <a:t>‹#›</a:t>
            </a:fld>
            <a:endParaRPr lang="en-CA"/>
          </a:p>
        </p:txBody>
      </p:sp>
      <p:pic>
        <p:nvPicPr>
          <p:cNvPr id="4106" name="Picture 10" descr="Analecta_Logo"/>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11188" y="6237288"/>
            <a:ext cx="1296987" cy="4714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1" fontAlgn="base" hangingPunct="1">
        <a:spcBef>
          <a:spcPct val="0"/>
        </a:spcBef>
        <a:spcAft>
          <a:spcPct val="0"/>
        </a:spcAft>
        <a:defRPr sz="38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Verdana" pitchFamily="34" charset="0"/>
          <a:cs typeface="Arial" charset="0"/>
        </a:defRPr>
      </a:lvl2pPr>
      <a:lvl3pPr algn="l" rtl="0" eaLnBrk="1" fontAlgn="base" hangingPunct="1">
        <a:spcBef>
          <a:spcPct val="0"/>
        </a:spcBef>
        <a:spcAft>
          <a:spcPct val="0"/>
        </a:spcAft>
        <a:defRPr sz="3800">
          <a:solidFill>
            <a:schemeClr val="tx2"/>
          </a:solidFill>
          <a:latin typeface="Verdana" pitchFamily="34" charset="0"/>
          <a:cs typeface="Arial" charset="0"/>
        </a:defRPr>
      </a:lvl3pPr>
      <a:lvl4pPr algn="l" rtl="0" eaLnBrk="1" fontAlgn="base" hangingPunct="1">
        <a:spcBef>
          <a:spcPct val="0"/>
        </a:spcBef>
        <a:spcAft>
          <a:spcPct val="0"/>
        </a:spcAft>
        <a:defRPr sz="3800">
          <a:solidFill>
            <a:schemeClr val="tx2"/>
          </a:solidFill>
          <a:latin typeface="Verdana" pitchFamily="34" charset="0"/>
          <a:cs typeface="Arial" charset="0"/>
        </a:defRPr>
      </a:lvl4pPr>
      <a:lvl5pPr algn="l" rtl="0" eaLnBrk="1" fontAlgn="base" hangingPunct="1">
        <a:spcBef>
          <a:spcPct val="0"/>
        </a:spcBef>
        <a:spcAft>
          <a:spcPct val="0"/>
        </a:spcAft>
        <a:defRPr sz="3800">
          <a:solidFill>
            <a:schemeClr val="tx2"/>
          </a:solidFill>
          <a:latin typeface="Verdana" pitchFamily="34" charset="0"/>
          <a:cs typeface="Arial" charset="0"/>
        </a:defRPr>
      </a:lvl5pPr>
      <a:lvl6pPr marL="457200" algn="l" rtl="0" eaLnBrk="1" fontAlgn="base" hangingPunct="1">
        <a:spcBef>
          <a:spcPct val="0"/>
        </a:spcBef>
        <a:spcAft>
          <a:spcPct val="0"/>
        </a:spcAft>
        <a:defRPr sz="3800">
          <a:solidFill>
            <a:schemeClr val="tx2"/>
          </a:solidFill>
          <a:latin typeface="Verdana" pitchFamily="34" charset="0"/>
          <a:cs typeface="Arial" charset="0"/>
        </a:defRPr>
      </a:lvl6pPr>
      <a:lvl7pPr marL="914400" algn="l" rtl="0" eaLnBrk="1" fontAlgn="base" hangingPunct="1">
        <a:spcBef>
          <a:spcPct val="0"/>
        </a:spcBef>
        <a:spcAft>
          <a:spcPct val="0"/>
        </a:spcAft>
        <a:defRPr sz="3800">
          <a:solidFill>
            <a:schemeClr val="tx2"/>
          </a:solidFill>
          <a:latin typeface="Verdana" pitchFamily="34" charset="0"/>
          <a:cs typeface="Arial" charset="0"/>
        </a:defRPr>
      </a:lvl7pPr>
      <a:lvl8pPr marL="1371600" algn="l" rtl="0" eaLnBrk="1" fontAlgn="base" hangingPunct="1">
        <a:spcBef>
          <a:spcPct val="0"/>
        </a:spcBef>
        <a:spcAft>
          <a:spcPct val="0"/>
        </a:spcAft>
        <a:defRPr sz="3800">
          <a:solidFill>
            <a:schemeClr val="tx2"/>
          </a:solidFill>
          <a:latin typeface="Verdana" pitchFamily="34" charset="0"/>
          <a:cs typeface="Arial" charset="0"/>
        </a:defRPr>
      </a:lvl8pPr>
      <a:lvl9pPr marL="1828800" algn="l" rtl="0" eaLnBrk="1" fontAlgn="base" hangingPunct="1">
        <a:spcBef>
          <a:spcPct val="0"/>
        </a:spcBef>
        <a:spcAft>
          <a:spcPct val="0"/>
        </a:spcAft>
        <a:defRPr sz="3800">
          <a:solidFill>
            <a:schemeClr val="tx2"/>
          </a:solidFill>
          <a:latin typeface="Verdana" pitchFamily="34" charset="0"/>
          <a:cs typeface="Arial" charset="0"/>
        </a:defRPr>
      </a:lvl9pPr>
    </p:titleStyle>
    <p:bodyStyle>
      <a:lvl1pPr marL="469900" indent="-469900" algn="l" rtl="0" eaLnBrk="1" fontAlgn="base" hangingPunct="1">
        <a:spcBef>
          <a:spcPct val="20000"/>
        </a:spcBef>
        <a:spcAft>
          <a:spcPct val="0"/>
        </a:spcAft>
        <a:buClr>
          <a:srgbClr val="990000"/>
        </a:buClr>
        <a:buFont typeface="Wingdings" pitchFamily="2" charset="2"/>
        <a:buChar char="o"/>
        <a:defRPr sz="3000">
          <a:solidFill>
            <a:schemeClr val="tx1"/>
          </a:solidFill>
          <a:latin typeface="+mn-lt"/>
          <a:ea typeface="+mn-ea"/>
          <a:cs typeface="+mn-cs"/>
        </a:defRPr>
      </a:lvl1pPr>
      <a:lvl2pPr marL="908050" indent="-436563" algn="l" rtl="0" eaLnBrk="1" fontAlgn="base" hangingPunct="1">
        <a:spcBef>
          <a:spcPct val="20000"/>
        </a:spcBef>
        <a:spcAft>
          <a:spcPct val="0"/>
        </a:spcAft>
        <a:buClr>
          <a:srgbClr val="990000"/>
        </a:buClr>
        <a:buFont typeface="Wingdings" pitchFamily="2" charset="2"/>
        <a:buChar char="n"/>
        <a:defRPr sz="2600">
          <a:solidFill>
            <a:schemeClr val="tx1"/>
          </a:solidFill>
          <a:latin typeface="+mn-lt"/>
          <a:cs typeface="+mn-cs"/>
        </a:defRPr>
      </a:lvl2pPr>
      <a:lvl3pPr marL="1304925" indent="-395288" algn="l" rtl="0" eaLnBrk="1" fontAlgn="base" hangingPunct="1">
        <a:spcBef>
          <a:spcPct val="20000"/>
        </a:spcBef>
        <a:spcAft>
          <a:spcPct val="0"/>
        </a:spcAft>
        <a:buClr>
          <a:srgbClr val="990000"/>
        </a:buClr>
        <a:buFont typeface="Wingdings" pitchFamily="2" charset="2"/>
        <a:buChar char="o"/>
        <a:defRPr sz="2300">
          <a:solidFill>
            <a:schemeClr val="tx1"/>
          </a:solidFill>
          <a:latin typeface="+mn-lt"/>
          <a:cs typeface="+mn-cs"/>
        </a:defRPr>
      </a:lvl3pPr>
      <a:lvl4pPr marL="1693863" indent="-387350" algn="l" rtl="0" eaLnBrk="1" fontAlgn="base" hangingPunct="1">
        <a:spcBef>
          <a:spcPct val="20000"/>
        </a:spcBef>
        <a:spcAft>
          <a:spcPct val="0"/>
        </a:spcAft>
        <a:buClr>
          <a:srgbClr val="990000"/>
        </a:buClr>
        <a:buFont typeface="Wingdings" pitchFamily="2" charset="2"/>
        <a:buChar char="n"/>
        <a:defRPr sz="2000">
          <a:solidFill>
            <a:schemeClr val="tx1"/>
          </a:solidFill>
          <a:latin typeface="+mn-lt"/>
          <a:cs typeface="+mn-cs"/>
        </a:defRPr>
      </a:lvl4pPr>
      <a:lvl5pPr marL="2093913" indent="-398463" algn="l" rtl="0" eaLnBrk="1" fontAlgn="base" hangingPunct="1">
        <a:spcBef>
          <a:spcPct val="25000"/>
        </a:spcBef>
        <a:spcAft>
          <a:spcPct val="0"/>
        </a:spcAft>
        <a:buClr>
          <a:srgbClr val="990000"/>
        </a:buClr>
        <a:buFont typeface="Wingdings" pitchFamily="2" charset="2"/>
        <a:buChar char="§"/>
        <a:defRPr sz="2000">
          <a:solidFill>
            <a:schemeClr val="tx1"/>
          </a:solidFill>
          <a:latin typeface="+mn-lt"/>
          <a:cs typeface="+mn-cs"/>
        </a:defRPr>
      </a:lvl5pPr>
      <a:lvl6pPr marL="2551113" indent="-398463" algn="l" rtl="0" eaLnBrk="1" fontAlgn="base" hangingPunct="1">
        <a:spcBef>
          <a:spcPct val="25000"/>
        </a:spcBef>
        <a:spcAft>
          <a:spcPct val="0"/>
        </a:spcAft>
        <a:buClr>
          <a:srgbClr val="990000"/>
        </a:buClr>
        <a:buFont typeface="Wingdings" pitchFamily="2" charset="2"/>
        <a:buChar char="§"/>
        <a:defRPr sz="2000">
          <a:solidFill>
            <a:schemeClr val="tx1"/>
          </a:solidFill>
          <a:latin typeface="+mn-lt"/>
          <a:cs typeface="+mn-cs"/>
        </a:defRPr>
      </a:lvl6pPr>
      <a:lvl7pPr marL="3008313" indent="-398463" algn="l" rtl="0" eaLnBrk="1" fontAlgn="base" hangingPunct="1">
        <a:spcBef>
          <a:spcPct val="25000"/>
        </a:spcBef>
        <a:spcAft>
          <a:spcPct val="0"/>
        </a:spcAft>
        <a:buClr>
          <a:srgbClr val="990000"/>
        </a:buClr>
        <a:buFont typeface="Wingdings" pitchFamily="2" charset="2"/>
        <a:buChar char="§"/>
        <a:defRPr sz="2000">
          <a:solidFill>
            <a:schemeClr val="tx1"/>
          </a:solidFill>
          <a:latin typeface="+mn-lt"/>
          <a:cs typeface="+mn-cs"/>
        </a:defRPr>
      </a:lvl7pPr>
      <a:lvl8pPr marL="3465513" indent="-398463" algn="l" rtl="0" eaLnBrk="1" fontAlgn="base" hangingPunct="1">
        <a:spcBef>
          <a:spcPct val="25000"/>
        </a:spcBef>
        <a:spcAft>
          <a:spcPct val="0"/>
        </a:spcAft>
        <a:buClr>
          <a:srgbClr val="990000"/>
        </a:buClr>
        <a:buFont typeface="Wingdings" pitchFamily="2" charset="2"/>
        <a:buChar char="§"/>
        <a:defRPr sz="2000">
          <a:solidFill>
            <a:schemeClr val="tx1"/>
          </a:solidFill>
          <a:latin typeface="+mn-lt"/>
          <a:cs typeface="+mn-cs"/>
        </a:defRPr>
      </a:lvl8pPr>
      <a:lvl9pPr marL="3922713" indent="-398463" algn="l" rtl="0" eaLnBrk="1" fontAlgn="base" hangingPunct="1">
        <a:spcBef>
          <a:spcPct val="25000"/>
        </a:spcBef>
        <a:spcAft>
          <a:spcPct val="0"/>
        </a:spcAft>
        <a:buClr>
          <a:srgbClr val="990000"/>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gif"/><Relationship Id="rId1" Type="http://schemas.openxmlformats.org/officeDocument/2006/relationships/slideLayout" Target="../slideLayouts/slideLayout13.xml"/><Relationship Id="rId4" Type="http://schemas.openxmlformats.org/officeDocument/2006/relationships/image" Target="../media/image7.gif"/></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hyperlink" Target="mailto:mbaker@analecta.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Business Case for </a:t>
            </a:r>
            <a:br>
              <a:rPr lang="en-US" dirty="0" smtClean="0"/>
            </a:br>
            <a:r>
              <a:rPr lang="en-US" dirty="0" smtClean="0"/>
              <a:t>Forms-Based</a:t>
            </a:r>
            <a:r>
              <a:rPr lang="en-US" baseline="0" dirty="0" smtClean="0"/>
              <a:t> Authoring</a:t>
            </a:r>
            <a:endParaRPr lang="en-CA" dirty="0"/>
          </a:p>
        </p:txBody>
      </p:sp>
      <p:sp>
        <p:nvSpPr>
          <p:cNvPr id="3" name="Subtitle 2"/>
          <p:cNvSpPr>
            <a:spLocks noGrp="1"/>
          </p:cNvSpPr>
          <p:nvPr>
            <p:ph type="subTitle" idx="1"/>
          </p:nvPr>
        </p:nvSpPr>
        <p:spPr/>
        <p:txBody>
          <a:bodyPr/>
          <a:lstStyle/>
          <a:p>
            <a:r>
              <a:rPr lang="en-US" dirty="0" smtClean="0"/>
              <a:t>Mark Baker</a:t>
            </a:r>
            <a:endParaRPr lang="en-C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5661248"/>
            <a:ext cx="3048000" cy="971550"/>
          </a:xfrm>
          <a:prstGeom prst="rect">
            <a:avLst/>
          </a:prstGeom>
        </p:spPr>
      </p:pic>
    </p:spTree>
    <p:extLst>
      <p:ext uri="{BB962C8B-B14F-4D97-AF65-F5344CB8AC3E}">
        <p14:creationId xmlns:p14="http://schemas.microsoft.com/office/powerpoint/2010/main" val="2681782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 experience is key</a:t>
            </a:r>
            <a:endParaRPr lang="en-CA" dirty="0"/>
          </a:p>
        </p:txBody>
      </p:sp>
      <p:sp>
        <p:nvSpPr>
          <p:cNvPr id="3" name="Text Placeholder 2"/>
          <p:cNvSpPr>
            <a:spLocks noGrp="1"/>
          </p:cNvSpPr>
          <p:nvPr>
            <p:ph type="body" idx="1"/>
          </p:nvPr>
        </p:nvSpPr>
        <p:spPr/>
        <p:txBody>
          <a:bodyPr/>
          <a:lstStyle/>
          <a:p>
            <a:r>
              <a:rPr lang="en-CA" sz="3200" dirty="0" smtClean="0"/>
              <a:t>Rick </a:t>
            </a:r>
            <a:r>
              <a:rPr lang="en-CA" sz="3200" dirty="0" err="1" smtClean="0"/>
              <a:t>Yagodich</a:t>
            </a:r>
            <a:endParaRPr lang="en-CA" sz="3200" dirty="0" smtClean="0"/>
          </a:p>
          <a:p>
            <a:r>
              <a:rPr lang="en-CA" sz="3200" dirty="0" smtClean="0"/>
              <a:t>“The </a:t>
            </a:r>
            <a:r>
              <a:rPr lang="en-CA" sz="3200" dirty="0"/>
              <a:t>more structured and reused the content, the more important Author Experience (AX) - the ability to understand the environment intuitively, with less training - becomes to the system's overall </a:t>
            </a:r>
            <a:r>
              <a:rPr lang="en-CA" sz="3200" dirty="0" smtClean="0"/>
              <a:t>success”</a:t>
            </a:r>
            <a:endParaRPr lang="en-CA" sz="4400" dirty="0"/>
          </a:p>
        </p:txBody>
      </p:sp>
    </p:spTree>
    <p:extLst>
      <p:ext uri="{BB962C8B-B14F-4D97-AF65-F5344CB8AC3E}">
        <p14:creationId xmlns:p14="http://schemas.microsoft.com/office/powerpoint/2010/main" val="315863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Authoring choices: raw XML</a:t>
            </a:r>
            <a:endParaRPr lang="en-C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772816"/>
            <a:ext cx="5472608" cy="4366442"/>
          </a:xfrm>
          <a:prstGeom prst="rect">
            <a:avLst/>
          </a:prstGeom>
        </p:spPr>
      </p:pic>
    </p:spTree>
    <p:extLst>
      <p:ext uri="{BB962C8B-B14F-4D97-AF65-F5344CB8AC3E}">
        <p14:creationId xmlns:p14="http://schemas.microsoft.com/office/powerpoint/2010/main" val="3901019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Authoring choices: WYSIWYG</a:t>
            </a:r>
            <a:endParaRPr lang="en-CA" dirty="0"/>
          </a:p>
        </p:txBody>
      </p:sp>
      <p:sp>
        <p:nvSpPr>
          <p:cNvPr id="3" name="Text Placeholder 2"/>
          <p:cNvSpPr>
            <a:spLocks noGrp="1"/>
          </p:cNvSpPr>
          <p:nvPr>
            <p:ph type="body" idx="1"/>
          </p:nvPr>
        </p:nvSpPr>
        <p:spPr/>
        <p:txBody>
          <a:bodyPr/>
          <a:lstStyle/>
          <a:p>
            <a:r>
              <a:rPr lang="en-US" dirty="0" smtClean="0"/>
              <a:t>Ask authors to separate content from formatting</a:t>
            </a:r>
          </a:p>
          <a:p>
            <a:r>
              <a:rPr lang="en-US" dirty="0" smtClean="0"/>
              <a:t>Give them an editing view that </a:t>
            </a:r>
          </a:p>
          <a:p>
            <a:pPr lvl="1"/>
            <a:r>
              <a:rPr lang="en-US" dirty="0" smtClean="0"/>
              <a:t>Shows formatting</a:t>
            </a:r>
          </a:p>
          <a:p>
            <a:pPr lvl="1"/>
            <a:r>
              <a:rPr lang="en-US" dirty="0" smtClean="0"/>
              <a:t>Hides structure</a:t>
            </a:r>
          </a:p>
          <a:p>
            <a:r>
              <a:rPr lang="en-US" dirty="0" smtClean="0"/>
              <a:t>Except it does not hide structure completely!</a:t>
            </a:r>
            <a:endParaRPr lang="en-US" dirty="0"/>
          </a:p>
        </p:txBody>
      </p:sp>
    </p:spTree>
    <p:extLst>
      <p:ext uri="{BB962C8B-B14F-4D97-AF65-F5344CB8AC3E}">
        <p14:creationId xmlns:p14="http://schemas.microsoft.com/office/powerpoint/2010/main" val="3107634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am I?</a:t>
            </a:r>
            <a:endParaRPr lang="en-CA" dirty="0"/>
          </a:p>
        </p:txBody>
      </p:sp>
      <p:sp>
        <p:nvSpPr>
          <p:cNvPr id="3" name="Text Placeholder 2"/>
          <p:cNvSpPr>
            <a:spLocks noGrp="1"/>
          </p:cNvSpPr>
          <p:nvPr>
            <p:ph type="body" idx="1"/>
          </p:nvPr>
        </p:nvSpPr>
        <p:spPr/>
        <p:txBody>
          <a:bodyPr/>
          <a:lstStyle/>
          <a:p>
            <a:r>
              <a:rPr lang="en-US" sz="2800" dirty="0" smtClean="0"/>
              <a:t>In Word, one thing comes after another</a:t>
            </a:r>
          </a:p>
          <a:p>
            <a:r>
              <a:rPr lang="en-US" sz="2800" dirty="0" smtClean="0"/>
              <a:t>In XML, one thing is inside another</a:t>
            </a:r>
          </a:p>
          <a:p>
            <a:pPr lvl="1"/>
            <a:r>
              <a:rPr lang="en-US" sz="2400" dirty="0" smtClean="0"/>
              <a:t>Boxes inside boxes</a:t>
            </a:r>
            <a:endParaRPr lang="en-CA" sz="2400" dirty="0" smtClean="0"/>
          </a:p>
          <a:p>
            <a:r>
              <a:rPr lang="en-US" sz="2800" dirty="0" smtClean="0"/>
              <a:t>In WYSIWYG, your can’t see the boxes</a:t>
            </a:r>
          </a:p>
          <a:p>
            <a:r>
              <a:rPr lang="en-US" sz="2800" dirty="0" smtClean="0"/>
              <a:t>Have to be in the right box to create a new element</a:t>
            </a:r>
          </a:p>
          <a:p>
            <a:pPr lvl="1"/>
            <a:r>
              <a:rPr lang="en-US" sz="2400" dirty="0" smtClean="0"/>
              <a:t>Showing tags helps, but disrupts WYSIWYG view</a:t>
            </a:r>
          </a:p>
        </p:txBody>
      </p:sp>
    </p:spTree>
    <p:extLst>
      <p:ext uri="{BB962C8B-B14F-4D97-AF65-F5344CB8AC3E}">
        <p14:creationId xmlns:p14="http://schemas.microsoft.com/office/powerpoint/2010/main" val="2165524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allowed here?</a:t>
            </a:r>
            <a:endParaRPr lang="en-CA" dirty="0"/>
          </a:p>
        </p:txBody>
      </p:sp>
      <p:sp>
        <p:nvSpPr>
          <p:cNvPr id="3" name="Text Placeholder 2"/>
          <p:cNvSpPr>
            <a:spLocks noGrp="1"/>
          </p:cNvSpPr>
          <p:nvPr>
            <p:ph type="body" idx="1"/>
          </p:nvPr>
        </p:nvSpPr>
        <p:spPr/>
        <p:txBody>
          <a:bodyPr/>
          <a:lstStyle/>
          <a:p>
            <a:r>
              <a:rPr lang="en-US" dirty="0" smtClean="0"/>
              <a:t>A structured document only allows certain elements in certain places.</a:t>
            </a:r>
          </a:p>
          <a:p>
            <a:r>
              <a:rPr lang="en-US" dirty="0" smtClean="0"/>
              <a:t>The author has to know what elements they are creating</a:t>
            </a:r>
          </a:p>
          <a:p>
            <a:r>
              <a:rPr lang="en-US" dirty="0" smtClean="0"/>
              <a:t>And what they are allowed to create</a:t>
            </a:r>
          </a:p>
          <a:p>
            <a:r>
              <a:rPr lang="en-US" dirty="0" smtClean="0"/>
              <a:t>Frequent complaint: </a:t>
            </a:r>
          </a:p>
          <a:p>
            <a:pPr lvl="1"/>
            <a:r>
              <a:rPr lang="en-US" dirty="0" smtClean="0"/>
              <a:t>“Why won’t it let me create a … here?”</a:t>
            </a:r>
            <a:endParaRPr lang="en-CA" dirty="0"/>
          </a:p>
        </p:txBody>
      </p:sp>
    </p:spTree>
    <p:extLst>
      <p:ext uri="{BB962C8B-B14F-4D97-AF65-F5344CB8AC3E}">
        <p14:creationId xmlns:p14="http://schemas.microsoft.com/office/powerpoint/2010/main" val="2481430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required here?</a:t>
            </a:r>
            <a:endParaRPr lang="en-CA" dirty="0"/>
          </a:p>
        </p:txBody>
      </p:sp>
      <p:sp>
        <p:nvSpPr>
          <p:cNvPr id="3" name="Text Placeholder 2"/>
          <p:cNvSpPr>
            <a:spLocks noGrp="1"/>
          </p:cNvSpPr>
          <p:nvPr>
            <p:ph type="body" idx="1"/>
          </p:nvPr>
        </p:nvSpPr>
        <p:spPr/>
        <p:txBody>
          <a:bodyPr/>
          <a:lstStyle/>
          <a:p>
            <a:r>
              <a:rPr lang="en-US" dirty="0" smtClean="0"/>
              <a:t>You are asking me to create this document, but what should go in it?</a:t>
            </a:r>
          </a:p>
          <a:p>
            <a:r>
              <a:rPr lang="en-US" dirty="0" smtClean="0"/>
              <a:t>What’s the standard format for this?</a:t>
            </a:r>
          </a:p>
          <a:p>
            <a:r>
              <a:rPr lang="en-US" dirty="0" smtClean="0"/>
              <a:t>What is the required content?</a:t>
            </a:r>
          </a:p>
          <a:p>
            <a:r>
              <a:rPr lang="en-US" dirty="0" smtClean="0"/>
              <a:t>What do you expect from me?</a:t>
            </a:r>
          </a:p>
        </p:txBody>
      </p:sp>
    </p:spTree>
    <p:extLst>
      <p:ext uri="{BB962C8B-B14F-4D97-AF65-F5344CB8AC3E}">
        <p14:creationId xmlns:p14="http://schemas.microsoft.com/office/powerpoint/2010/main" val="28618799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 I done yet?</a:t>
            </a:r>
            <a:endParaRPr lang="en-CA" dirty="0"/>
          </a:p>
        </p:txBody>
      </p:sp>
      <p:sp>
        <p:nvSpPr>
          <p:cNvPr id="3" name="Text Placeholder 2"/>
          <p:cNvSpPr>
            <a:spLocks noGrp="1"/>
          </p:cNvSpPr>
          <p:nvPr>
            <p:ph type="body" idx="1"/>
          </p:nvPr>
        </p:nvSpPr>
        <p:spPr/>
        <p:txBody>
          <a:bodyPr/>
          <a:lstStyle/>
          <a:p>
            <a:r>
              <a:rPr lang="en-US" dirty="0" smtClean="0"/>
              <a:t>A structured document is not finished until all the required elements are provided</a:t>
            </a:r>
          </a:p>
          <a:p>
            <a:r>
              <a:rPr lang="en-US" dirty="0" smtClean="0"/>
              <a:t>WYSIWYG view does not tell you what elements are required</a:t>
            </a:r>
          </a:p>
          <a:p>
            <a:pPr lvl="1"/>
            <a:r>
              <a:rPr lang="en-US" dirty="0" smtClean="0"/>
              <a:t>Oxygen provides lots of aids, but this is not like Word anymore.</a:t>
            </a:r>
            <a:endParaRPr lang="en-CA" dirty="0"/>
          </a:p>
        </p:txBody>
      </p:sp>
    </p:spTree>
    <p:extLst>
      <p:ext uri="{BB962C8B-B14F-4D97-AF65-F5344CB8AC3E}">
        <p14:creationId xmlns:p14="http://schemas.microsoft.com/office/powerpoint/2010/main" val="31850838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went wrong</a:t>
            </a:r>
            <a:endParaRPr lang="en-CA" dirty="0"/>
          </a:p>
        </p:txBody>
      </p:sp>
      <p:sp>
        <p:nvSpPr>
          <p:cNvPr id="3" name="Text Placeholder 2"/>
          <p:cNvSpPr>
            <a:spLocks noGrp="1"/>
          </p:cNvSpPr>
          <p:nvPr>
            <p:ph type="body" idx="1"/>
          </p:nvPr>
        </p:nvSpPr>
        <p:spPr/>
        <p:txBody>
          <a:bodyPr/>
          <a:lstStyle/>
          <a:p>
            <a:r>
              <a:rPr lang="en-US" dirty="0" smtClean="0"/>
              <a:t>WYSIWYG highlights XML errors</a:t>
            </a:r>
          </a:p>
          <a:p>
            <a:r>
              <a:rPr lang="en-US" dirty="0" smtClean="0"/>
              <a:t>But how do you tell what is wrong?</a:t>
            </a:r>
          </a:p>
          <a:p>
            <a:r>
              <a:rPr lang="en-US" dirty="0" smtClean="0"/>
              <a:t>How do you fix it?</a:t>
            </a:r>
            <a:endParaRPr lang="en-CA" dirty="0"/>
          </a:p>
        </p:txBody>
      </p:sp>
    </p:spTree>
    <p:extLst>
      <p:ext uri="{BB962C8B-B14F-4D97-AF65-F5344CB8AC3E}">
        <p14:creationId xmlns:p14="http://schemas.microsoft.com/office/powerpoint/2010/main" val="2465505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 and match</a:t>
            </a:r>
            <a:endParaRPr lang="en-CA" dirty="0"/>
          </a:p>
        </p:txBody>
      </p:sp>
      <p:sp>
        <p:nvSpPr>
          <p:cNvPr id="3" name="Text Placeholder 2"/>
          <p:cNvSpPr>
            <a:spLocks noGrp="1"/>
          </p:cNvSpPr>
          <p:nvPr>
            <p:ph type="body" idx="1"/>
          </p:nvPr>
        </p:nvSpPr>
        <p:spPr/>
        <p:txBody>
          <a:bodyPr/>
          <a:lstStyle/>
          <a:p>
            <a:r>
              <a:rPr lang="en-US" dirty="0" smtClean="0"/>
              <a:t>Professional authors often used multiple views</a:t>
            </a:r>
          </a:p>
          <a:p>
            <a:pPr lvl="1"/>
            <a:r>
              <a:rPr lang="en-US" dirty="0" smtClean="0"/>
              <a:t>WYSIWYG for writing</a:t>
            </a:r>
          </a:p>
          <a:p>
            <a:pPr lvl="1"/>
            <a:r>
              <a:rPr lang="en-US" dirty="0" smtClean="0"/>
              <a:t>WYSIWYG with tags for structure</a:t>
            </a:r>
          </a:p>
          <a:p>
            <a:pPr lvl="1"/>
            <a:r>
              <a:rPr lang="en-US" dirty="0" smtClean="0"/>
              <a:t>RAW XML for fixing errors</a:t>
            </a:r>
          </a:p>
          <a:p>
            <a:r>
              <a:rPr lang="en-US" dirty="0" smtClean="0"/>
              <a:t>The pros can make it work, but what about everyone else?</a:t>
            </a:r>
          </a:p>
          <a:p>
            <a:pPr lvl="1"/>
            <a:r>
              <a:rPr lang="en-US" dirty="0" smtClean="0"/>
              <a:t>Today we need structured content from everyone</a:t>
            </a:r>
            <a:endParaRPr lang="en-CA" dirty="0"/>
          </a:p>
        </p:txBody>
      </p:sp>
    </p:spTree>
    <p:extLst>
      <p:ext uri="{BB962C8B-B14F-4D97-AF65-F5344CB8AC3E}">
        <p14:creationId xmlns:p14="http://schemas.microsoft.com/office/powerpoint/2010/main" val="15578630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4400" b="0" i="0" kern="1200" dirty="0" smtClean="0">
                <a:solidFill>
                  <a:schemeClr val="tx1"/>
                </a:solidFill>
                <a:effectLst/>
                <a:latin typeface="+mj-lt"/>
                <a:ea typeface="+mj-ea"/>
                <a:cs typeface="+mj-cs"/>
              </a:rPr>
              <a:t>forms-based authoring</a:t>
            </a:r>
          </a:p>
        </p:txBody>
      </p:sp>
      <p:sp>
        <p:nvSpPr>
          <p:cNvPr id="4" name="Text Placeholder 3"/>
          <p:cNvSpPr>
            <a:spLocks noGrp="1"/>
          </p:cNvSpPr>
          <p:nvPr>
            <p:ph type="body" idx="1"/>
          </p:nvPr>
        </p:nvSpPr>
        <p:spPr/>
        <p:txBody>
          <a:bodyPr/>
          <a:lstStyle/>
          <a:p>
            <a:endParaRPr lang="en-CA"/>
          </a:p>
        </p:txBody>
      </p:sp>
    </p:spTree>
    <p:extLst>
      <p:ext uri="{BB962C8B-B14F-4D97-AF65-F5344CB8AC3E}">
        <p14:creationId xmlns:p14="http://schemas.microsoft.com/office/powerpoint/2010/main" val="2364505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4400" b="0" i="0" kern="1200" dirty="0" smtClean="0">
                <a:solidFill>
                  <a:schemeClr val="tx1"/>
                </a:solidFill>
                <a:effectLst/>
                <a:latin typeface="+mj-lt"/>
                <a:ea typeface="+mj-ea"/>
                <a:cs typeface="+mj-cs"/>
              </a:rPr>
              <a:t>Why structured authoring</a:t>
            </a:r>
            <a:endParaRPr lang="en-CA" dirty="0"/>
          </a:p>
        </p:txBody>
      </p:sp>
      <p:sp>
        <p:nvSpPr>
          <p:cNvPr id="4" name="Text Placeholder 3"/>
          <p:cNvSpPr>
            <a:spLocks noGrp="1"/>
          </p:cNvSpPr>
          <p:nvPr>
            <p:ph type="body" idx="1"/>
          </p:nvPr>
        </p:nvSpPr>
        <p:spPr/>
        <p:txBody>
          <a:bodyPr/>
          <a:lstStyle/>
          <a:p>
            <a:endParaRPr lang="en-CA"/>
          </a:p>
        </p:txBody>
      </p:sp>
    </p:spTree>
    <p:extLst>
      <p:ext uri="{BB962C8B-B14F-4D97-AF65-F5344CB8AC3E}">
        <p14:creationId xmlns:p14="http://schemas.microsoft.com/office/powerpoint/2010/main" val="29771558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do we get structured data from ordinary people?</a:t>
            </a:r>
            <a:endParaRPr lang="en-CA" dirty="0"/>
          </a:p>
        </p:txBody>
      </p:sp>
      <p:sp>
        <p:nvSpPr>
          <p:cNvPr id="5" name="Text Placeholder 4"/>
          <p:cNvSpPr>
            <a:spLocks noGrp="1"/>
          </p:cNvSpPr>
          <p:nvPr>
            <p:ph type="body" idx="1"/>
          </p:nvPr>
        </p:nvSpPr>
        <p:spPr/>
        <p:txBody>
          <a:bodyPr/>
          <a:lstStyle/>
          <a:p>
            <a:endParaRPr lang="en-CA"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15394">
            <a:off x="5016473" y="1568283"/>
            <a:ext cx="3606101" cy="4739865"/>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b="43122"/>
          <a:stretch/>
        </p:blipFill>
        <p:spPr>
          <a:xfrm>
            <a:off x="1619672" y="2204864"/>
            <a:ext cx="4980351" cy="390066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554047">
            <a:off x="781496" y="2938471"/>
            <a:ext cx="3450777" cy="3105700"/>
          </a:xfrm>
          <a:prstGeom prst="rect">
            <a:avLst/>
          </a:prstGeom>
        </p:spPr>
      </p:pic>
    </p:spTree>
    <p:extLst>
      <p:ext uri="{BB962C8B-B14F-4D97-AF65-F5344CB8AC3E}">
        <p14:creationId xmlns:p14="http://schemas.microsoft.com/office/powerpoint/2010/main" val="25891931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not new to authoring</a:t>
            </a:r>
            <a:endParaRPr lang="en-CA" dirty="0"/>
          </a:p>
        </p:txBody>
      </p:sp>
      <p:sp>
        <p:nvSpPr>
          <p:cNvPr id="3" name="Text Placeholder 2"/>
          <p:cNvSpPr>
            <a:spLocks noGrp="1"/>
          </p:cNvSpPr>
          <p:nvPr>
            <p:ph type="body" idx="1"/>
          </p:nvPr>
        </p:nvSpPr>
        <p:spPr/>
        <p:txBody>
          <a:bodyPr/>
          <a:lstStyle/>
          <a:p>
            <a:endParaRPr lang="en-CA"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58194"/>
          <a:stretch/>
        </p:blipFill>
        <p:spPr>
          <a:xfrm>
            <a:off x="1043608" y="1984931"/>
            <a:ext cx="6984776" cy="4018383"/>
          </a:xfrm>
          <a:prstGeom prst="rect">
            <a:avLst/>
          </a:prstGeom>
        </p:spPr>
      </p:pic>
    </p:spTree>
    <p:extLst>
      <p:ext uri="{BB962C8B-B14F-4D97-AF65-F5344CB8AC3E}">
        <p14:creationId xmlns:p14="http://schemas.microsoft.com/office/powerpoint/2010/main" val="36149849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capability limited</a:t>
            </a:r>
            <a:endParaRPr lang="en-CA" dirty="0"/>
          </a:p>
        </p:txBody>
      </p:sp>
      <p:sp>
        <p:nvSpPr>
          <p:cNvPr id="3" name="Text Placeholder 2"/>
          <p:cNvSpPr>
            <a:spLocks noGrp="1"/>
          </p:cNvSpPr>
          <p:nvPr>
            <p:ph type="body" idx="1"/>
          </p:nvPr>
        </p:nvSpPr>
        <p:spPr/>
        <p:txBody>
          <a:bodyPr/>
          <a:lstStyle/>
          <a:p>
            <a:r>
              <a:rPr lang="en-US" dirty="0" smtClean="0"/>
              <a:t>Don’t handle complex text structures</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31389" b="44444"/>
          <a:stretch/>
        </p:blipFill>
        <p:spPr>
          <a:xfrm>
            <a:off x="683568" y="2492896"/>
            <a:ext cx="8227783" cy="2736304"/>
          </a:xfrm>
          <a:prstGeom prst="rect">
            <a:avLst/>
          </a:prstGeom>
        </p:spPr>
      </p:pic>
    </p:spTree>
    <p:extLst>
      <p:ext uri="{BB962C8B-B14F-4D97-AF65-F5344CB8AC3E}">
        <p14:creationId xmlns:p14="http://schemas.microsoft.com/office/powerpoint/2010/main" val="30700623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use unstructured HTML</a:t>
            </a:r>
            <a:endParaRPr lang="en-CA" dirty="0"/>
          </a:p>
        </p:txBody>
      </p:sp>
      <p:sp>
        <p:nvSpPr>
          <p:cNvPr id="3" name="Text Placeholder 2"/>
          <p:cNvSpPr>
            <a:spLocks noGrp="1"/>
          </p:cNvSpPr>
          <p:nvPr>
            <p:ph type="body" idx="1"/>
          </p:nvPr>
        </p:nvSpPr>
        <p:spPr/>
        <p:txBody>
          <a:bodyPr/>
          <a:lstStyle/>
          <a:p>
            <a:endParaRPr lang="en-CA"/>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819004"/>
            <a:ext cx="5193255" cy="4157718"/>
          </a:xfrm>
          <a:prstGeom prst="rect">
            <a:avLst/>
          </a:prstGeom>
        </p:spPr>
      </p:pic>
    </p:spTree>
    <p:extLst>
      <p:ext uri="{BB962C8B-B14F-4D97-AF65-F5344CB8AC3E}">
        <p14:creationId xmlns:p14="http://schemas.microsoft.com/office/powerpoint/2010/main" val="768606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handle this </a:t>
            </a:r>
            <a:br>
              <a:rPr lang="en-US" dirty="0" smtClean="0"/>
            </a:br>
            <a:r>
              <a:rPr lang="en-US" dirty="0" smtClean="0"/>
              <a:t>in a structured way?</a:t>
            </a:r>
            <a:endParaRPr lang="en-CA" dirty="0"/>
          </a:p>
        </p:txBody>
      </p:sp>
      <p:sp>
        <p:nvSpPr>
          <p:cNvPr id="3" name="Text Placeholder 2"/>
          <p:cNvSpPr>
            <a:spLocks noGrp="1"/>
          </p:cNvSpPr>
          <p:nvPr>
            <p:ph type="body" idx="1"/>
          </p:nvPr>
        </p:nvSpPr>
        <p:spPr/>
        <p:txBody>
          <a:bodyPr/>
          <a:lstStyle/>
          <a:p>
            <a:endParaRPr lang="en-CA"/>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755077"/>
            <a:ext cx="7200798" cy="4338219"/>
          </a:xfrm>
          <a:prstGeom prst="rect">
            <a:avLst/>
          </a:prstGeom>
        </p:spPr>
      </p:pic>
    </p:spTree>
    <p:extLst>
      <p:ext uri="{BB962C8B-B14F-4D97-AF65-F5344CB8AC3E}">
        <p14:creationId xmlns:p14="http://schemas.microsoft.com/office/powerpoint/2010/main" val="36352411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t>
            </a:r>
            <a:r>
              <a:rPr lang="en-US" sz="4000" dirty="0" smtClean="0"/>
              <a:t>Forms-based </a:t>
            </a:r>
            <a:br>
              <a:rPr lang="en-US" sz="4000" dirty="0" smtClean="0"/>
            </a:br>
            <a:r>
              <a:rPr lang="en-US" sz="4000" dirty="0" smtClean="0"/>
              <a:t>authoring </a:t>
            </a:r>
            <a:r>
              <a:rPr lang="en-US" sz="4000" dirty="0"/>
              <a:t>in </a:t>
            </a:r>
            <a:r>
              <a:rPr lang="en-US" sz="4000" dirty="0" smtClean="0"/>
              <a:t>&lt;</a:t>
            </a:r>
            <a:r>
              <a:rPr lang="en-US" sz="4000" dirty="0" err="1" smtClean="0"/>
              <a:t>oXygen</a:t>
            </a:r>
            <a:r>
              <a:rPr lang="en-US" sz="4000" dirty="0" smtClean="0"/>
              <a:t>&gt;</a:t>
            </a:r>
            <a:endParaRPr lang="en-CA" dirty="0"/>
          </a:p>
        </p:txBody>
      </p:sp>
      <p:sp>
        <p:nvSpPr>
          <p:cNvPr id="3" name="Text Placeholder 2"/>
          <p:cNvSpPr>
            <a:spLocks noGrp="1"/>
          </p:cNvSpPr>
          <p:nvPr>
            <p:ph type="body" idx="1"/>
          </p:nvPr>
        </p:nvSpPr>
        <p:spPr/>
        <p:txBody>
          <a:bodyPr/>
          <a:lstStyle/>
          <a:p>
            <a:pPr lvl="0"/>
            <a:r>
              <a:rPr lang="en-CA" sz="3200" b="0" i="0" kern="1200" dirty="0" smtClean="0">
                <a:solidFill>
                  <a:schemeClr val="tx1"/>
                </a:solidFill>
                <a:effectLst/>
                <a:latin typeface="+mj-lt"/>
                <a:ea typeface="+mj-ea"/>
                <a:cs typeface="+mj-cs"/>
              </a:rPr>
              <a:t>Separating content from formatting</a:t>
            </a:r>
          </a:p>
          <a:p>
            <a:pPr lvl="0"/>
            <a:r>
              <a:rPr lang="en-US" sz="3200" kern="1200" dirty="0" smtClean="0">
                <a:latin typeface="+mj-lt"/>
                <a:ea typeface="+mj-ea"/>
                <a:cs typeface="+mj-cs"/>
              </a:rPr>
              <a:t>Providing affordances</a:t>
            </a:r>
            <a:endParaRPr lang="en-CA" sz="3200" dirty="0" smtClean="0"/>
          </a:p>
          <a:p>
            <a:r>
              <a:rPr lang="en-US" sz="3200" dirty="0" smtClean="0"/>
              <a:t>Creating complex text</a:t>
            </a:r>
            <a:endParaRPr lang="en-CA" sz="3200" dirty="0" smtClean="0"/>
          </a:p>
          <a:p>
            <a:pPr lvl="0"/>
            <a:r>
              <a:rPr lang="en-CA" sz="3200" b="0" i="0" kern="1200" dirty="0" smtClean="0">
                <a:solidFill>
                  <a:schemeClr val="tx1"/>
                </a:solidFill>
                <a:effectLst/>
                <a:latin typeface="+mj-lt"/>
                <a:ea typeface="+mj-ea"/>
                <a:cs typeface="+mj-cs"/>
              </a:rPr>
              <a:t>Hiding XML syntax </a:t>
            </a:r>
          </a:p>
          <a:p>
            <a:pPr lvl="1"/>
            <a:r>
              <a:rPr lang="en-US" sz="2800" kern="1200" dirty="0" smtClean="0">
                <a:latin typeface="+mj-lt"/>
                <a:ea typeface="+mj-ea"/>
                <a:cs typeface="+mj-cs"/>
              </a:rPr>
              <a:t>The where am I problem</a:t>
            </a:r>
          </a:p>
          <a:p>
            <a:pPr lvl="1"/>
            <a:r>
              <a:rPr lang="en-US" sz="2800" b="0" i="0" kern="1200" dirty="0" smtClean="0">
                <a:solidFill>
                  <a:schemeClr val="tx1"/>
                </a:solidFill>
                <a:effectLst/>
                <a:latin typeface="+mj-lt"/>
                <a:ea typeface="+mj-ea"/>
                <a:cs typeface="+mj-cs"/>
              </a:rPr>
              <a:t>The what’s allowed here problem</a:t>
            </a:r>
          </a:p>
          <a:p>
            <a:pPr lvl="1"/>
            <a:r>
              <a:rPr lang="en-US" sz="2800" kern="1200" dirty="0" smtClean="0">
                <a:latin typeface="+mj-lt"/>
                <a:ea typeface="+mj-ea"/>
                <a:cs typeface="+mj-cs"/>
              </a:rPr>
              <a:t>The what’s required here problem</a:t>
            </a:r>
          </a:p>
          <a:p>
            <a:pPr lvl="1"/>
            <a:r>
              <a:rPr lang="en-US" sz="2800" kern="1200" dirty="0" smtClean="0">
                <a:latin typeface="+mj-lt"/>
                <a:ea typeface="+mj-ea"/>
                <a:cs typeface="+mj-cs"/>
              </a:rPr>
              <a:t>The am I done yet problem</a:t>
            </a:r>
            <a:endParaRPr lang="en-CA" sz="2800" b="0" i="0" kern="1200" dirty="0" smtClean="0">
              <a:solidFill>
                <a:schemeClr val="tx1"/>
              </a:solidFill>
              <a:effectLst/>
              <a:latin typeface="+mj-lt"/>
              <a:ea typeface="+mj-ea"/>
              <a:cs typeface="+mj-cs"/>
            </a:endParaRPr>
          </a:p>
        </p:txBody>
      </p:sp>
    </p:spTree>
    <p:extLst>
      <p:ext uri="{BB962C8B-B14F-4D97-AF65-F5344CB8AC3E}">
        <p14:creationId xmlns:p14="http://schemas.microsoft.com/office/powerpoint/2010/main" val="1259949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400" b="0" i="0" kern="1200" dirty="0" smtClean="0">
                <a:solidFill>
                  <a:schemeClr val="tx1"/>
                </a:solidFill>
                <a:effectLst/>
                <a:latin typeface="+mj-lt"/>
                <a:ea typeface="+mj-ea"/>
                <a:cs typeface="+mj-cs"/>
              </a:rPr>
              <a:t>Benefits</a:t>
            </a:r>
            <a:endParaRPr lang="en-CA" dirty="0"/>
          </a:p>
        </p:txBody>
      </p:sp>
      <p:sp>
        <p:nvSpPr>
          <p:cNvPr id="4" name="Text Placeholder 3"/>
          <p:cNvSpPr>
            <a:spLocks noGrp="1"/>
          </p:cNvSpPr>
          <p:nvPr>
            <p:ph type="body" idx="1"/>
          </p:nvPr>
        </p:nvSpPr>
        <p:spPr/>
        <p:txBody>
          <a:bodyPr/>
          <a:lstStyle/>
          <a:p>
            <a:endParaRPr lang="en-CA"/>
          </a:p>
        </p:txBody>
      </p:sp>
    </p:spTree>
    <p:extLst>
      <p:ext uri="{BB962C8B-B14F-4D97-AF65-F5344CB8AC3E}">
        <p14:creationId xmlns:p14="http://schemas.microsoft.com/office/powerpoint/2010/main" val="12255836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Better author guidance</a:t>
            </a:r>
            <a:endParaRPr lang="en-CA" dirty="0"/>
          </a:p>
        </p:txBody>
      </p:sp>
      <p:sp>
        <p:nvSpPr>
          <p:cNvPr id="5" name="Text Placeholder 4"/>
          <p:cNvSpPr>
            <a:spLocks noGrp="1"/>
          </p:cNvSpPr>
          <p:nvPr>
            <p:ph type="body" idx="1"/>
          </p:nvPr>
        </p:nvSpPr>
        <p:spPr/>
        <p:txBody>
          <a:bodyPr/>
          <a:lstStyle/>
          <a:p>
            <a:r>
              <a:rPr lang="en-US" dirty="0" smtClean="0"/>
              <a:t>Focus on structure, not formatting</a:t>
            </a:r>
          </a:p>
          <a:p>
            <a:r>
              <a:rPr lang="en-US" dirty="0" smtClean="0"/>
              <a:t>Correct Affordances</a:t>
            </a:r>
          </a:p>
          <a:p>
            <a:r>
              <a:rPr lang="en-US" dirty="0" smtClean="0"/>
              <a:t>Clear document structure</a:t>
            </a:r>
          </a:p>
          <a:p>
            <a:r>
              <a:rPr lang="en-US" dirty="0" smtClean="0"/>
              <a:t>Clear what is required</a:t>
            </a:r>
          </a:p>
          <a:p>
            <a:r>
              <a:rPr lang="en-US" dirty="0" smtClean="0"/>
              <a:t>Clear when requirements are met</a:t>
            </a:r>
          </a:p>
          <a:p>
            <a:r>
              <a:rPr lang="en-US" dirty="0" smtClean="0"/>
              <a:t>Hides underlying XML</a:t>
            </a:r>
          </a:p>
          <a:p>
            <a:r>
              <a:rPr lang="en-US" dirty="0" smtClean="0"/>
              <a:t>Multiple interfaces based on experience level</a:t>
            </a:r>
            <a:endParaRPr lang="en-CA" dirty="0"/>
          </a:p>
        </p:txBody>
      </p:sp>
    </p:spTree>
    <p:extLst>
      <p:ext uri="{BB962C8B-B14F-4D97-AF65-F5344CB8AC3E}">
        <p14:creationId xmlns:p14="http://schemas.microsoft.com/office/powerpoint/2010/main" val="40729813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Better author productivity</a:t>
            </a:r>
            <a:endParaRPr lang="en-CA" dirty="0"/>
          </a:p>
        </p:txBody>
      </p:sp>
      <p:sp>
        <p:nvSpPr>
          <p:cNvPr id="3" name="Text Placeholder 2"/>
          <p:cNvSpPr>
            <a:spLocks noGrp="1"/>
          </p:cNvSpPr>
          <p:nvPr>
            <p:ph type="body" idx="1"/>
          </p:nvPr>
        </p:nvSpPr>
        <p:spPr/>
        <p:txBody>
          <a:bodyPr/>
          <a:lstStyle/>
          <a:p>
            <a:r>
              <a:rPr lang="en-US" dirty="0" smtClean="0"/>
              <a:t>Removes distractions</a:t>
            </a:r>
          </a:p>
          <a:p>
            <a:r>
              <a:rPr lang="en-US" dirty="0" smtClean="0"/>
              <a:t>Provides guidance</a:t>
            </a:r>
          </a:p>
          <a:p>
            <a:r>
              <a:rPr lang="en-US" dirty="0" smtClean="0"/>
              <a:t>Focus author on what matters: content</a:t>
            </a:r>
            <a:endParaRPr lang="en-CA" dirty="0" smtClean="0"/>
          </a:p>
          <a:p>
            <a:r>
              <a:rPr lang="en-US" dirty="0" smtClean="0"/>
              <a:t>Simpler interface</a:t>
            </a:r>
          </a:p>
          <a:p>
            <a:pPr lvl="1"/>
            <a:r>
              <a:rPr lang="en-US" dirty="0" smtClean="0"/>
              <a:t>All the tools you need are on the form itself</a:t>
            </a:r>
          </a:p>
        </p:txBody>
      </p:sp>
    </p:spTree>
    <p:extLst>
      <p:ext uri="{BB962C8B-B14F-4D97-AF65-F5344CB8AC3E}">
        <p14:creationId xmlns:p14="http://schemas.microsoft.com/office/powerpoint/2010/main" val="23320286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Wider pool of authors</a:t>
            </a:r>
            <a:endParaRPr lang="en-CA" dirty="0"/>
          </a:p>
        </p:txBody>
      </p:sp>
      <p:sp>
        <p:nvSpPr>
          <p:cNvPr id="3" name="Text Placeholder 2"/>
          <p:cNvSpPr>
            <a:spLocks noGrp="1"/>
          </p:cNvSpPr>
          <p:nvPr>
            <p:ph type="body" idx="1"/>
          </p:nvPr>
        </p:nvSpPr>
        <p:spPr/>
        <p:txBody>
          <a:bodyPr/>
          <a:lstStyle/>
          <a:p>
            <a:r>
              <a:rPr lang="en-US" dirty="0" smtClean="0"/>
              <a:t>Forms interface requires less training</a:t>
            </a:r>
          </a:p>
          <a:p>
            <a:r>
              <a:rPr lang="en-US" dirty="0" smtClean="0"/>
              <a:t>Less intimidating than a blank page</a:t>
            </a:r>
          </a:p>
          <a:p>
            <a:r>
              <a:rPr lang="en-US" dirty="0" smtClean="0"/>
              <a:t>Task is clear, lots of help</a:t>
            </a:r>
            <a:endParaRPr lang="en-CA" dirty="0"/>
          </a:p>
        </p:txBody>
      </p:sp>
    </p:spTree>
    <p:extLst>
      <p:ext uri="{BB962C8B-B14F-4D97-AF65-F5344CB8AC3E}">
        <p14:creationId xmlns:p14="http://schemas.microsoft.com/office/powerpoint/2010/main" val="1670927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b="1" dirty="0"/>
              <a:t>R.I.P. </a:t>
            </a:r>
            <a:r>
              <a:rPr lang="en-CA" b="1" dirty="0" smtClean="0"/>
              <a:t>WYSIWYG</a:t>
            </a:r>
            <a:endParaRPr lang="en-CA" dirty="0"/>
          </a:p>
        </p:txBody>
      </p:sp>
      <p:sp>
        <p:nvSpPr>
          <p:cNvPr id="5" name="Text Placeholder 4"/>
          <p:cNvSpPr>
            <a:spLocks noGrp="1"/>
          </p:cNvSpPr>
          <p:nvPr>
            <p:ph type="body" idx="1"/>
          </p:nvPr>
        </p:nvSpPr>
        <p:spPr/>
        <p:txBody>
          <a:bodyPr/>
          <a:lstStyle/>
          <a:p>
            <a:r>
              <a:rPr lang="en-CA" sz="3200" dirty="0" err="1"/>
              <a:t>Jakob</a:t>
            </a:r>
            <a:r>
              <a:rPr lang="en-CA" sz="3200" dirty="0"/>
              <a:t> Nielsen’s </a:t>
            </a:r>
            <a:r>
              <a:rPr lang="en-CA" sz="3200" dirty="0" err="1"/>
              <a:t>Alertbox</a:t>
            </a:r>
            <a:r>
              <a:rPr lang="en-CA" sz="3200" dirty="0"/>
              <a:t>: October 10, </a:t>
            </a:r>
            <a:r>
              <a:rPr lang="en-CA" sz="3200" dirty="0" smtClean="0"/>
              <a:t>2005</a:t>
            </a:r>
          </a:p>
          <a:p>
            <a:r>
              <a:rPr lang="en-CA" sz="2400" dirty="0" smtClean="0"/>
              <a:t>“WYSIWYG forces </a:t>
            </a:r>
            <a:r>
              <a:rPr lang="en-CA" sz="2400" dirty="0"/>
              <a:t>too much manual labor on </a:t>
            </a:r>
            <a:r>
              <a:rPr lang="en-CA" sz="2400" dirty="0" smtClean="0"/>
              <a:t>users.”</a:t>
            </a:r>
            <a:endParaRPr lang="en-CA" sz="2400" dirty="0"/>
          </a:p>
          <a:p>
            <a:r>
              <a:rPr lang="en-CA" sz="2400" dirty="0" smtClean="0"/>
              <a:t>“[Y]</a:t>
            </a:r>
            <a:r>
              <a:rPr lang="en-CA" sz="2400" dirty="0" err="1" smtClean="0"/>
              <a:t>ou</a:t>
            </a:r>
            <a:r>
              <a:rPr lang="en-CA" sz="2400" dirty="0" smtClean="0"/>
              <a:t> begin </a:t>
            </a:r>
            <a:r>
              <a:rPr lang="en-CA" sz="2400" dirty="0"/>
              <a:t>with a blank screen and must build up to your goal one step at a time. Although Michelangelo might readily see a statue hidden within an </a:t>
            </a:r>
            <a:r>
              <a:rPr lang="en-CA" sz="2400" dirty="0" err="1"/>
              <a:t>uncarved</a:t>
            </a:r>
            <a:r>
              <a:rPr lang="en-CA" sz="2400" dirty="0"/>
              <a:t> marble block, such a feat is considerably more taxing for the average person</a:t>
            </a:r>
            <a:r>
              <a:rPr lang="en-CA" sz="2400" dirty="0" smtClean="0"/>
              <a:t>.”</a:t>
            </a:r>
            <a:endParaRPr lang="en-CA" sz="2400" dirty="0"/>
          </a:p>
        </p:txBody>
      </p:sp>
    </p:spTree>
    <p:extLst>
      <p:ext uri="{BB962C8B-B14F-4D97-AF65-F5344CB8AC3E}">
        <p14:creationId xmlns:p14="http://schemas.microsoft.com/office/powerpoint/2010/main" val="9622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Improved content quality</a:t>
            </a:r>
            <a:endParaRPr lang="en-CA" dirty="0"/>
          </a:p>
        </p:txBody>
      </p:sp>
      <p:sp>
        <p:nvSpPr>
          <p:cNvPr id="3" name="Text Placeholder 2"/>
          <p:cNvSpPr>
            <a:spLocks noGrp="1"/>
          </p:cNvSpPr>
          <p:nvPr>
            <p:ph type="body" idx="1"/>
          </p:nvPr>
        </p:nvSpPr>
        <p:spPr/>
        <p:txBody>
          <a:bodyPr/>
          <a:lstStyle/>
          <a:p>
            <a:r>
              <a:rPr lang="en-US" dirty="0" smtClean="0"/>
              <a:t>Content is more complete, correct</a:t>
            </a:r>
          </a:p>
          <a:p>
            <a:pPr lvl="1"/>
            <a:r>
              <a:rPr lang="en-US" dirty="0" smtClean="0"/>
              <a:t>Syntactically correct</a:t>
            </a:r>
          </a:p>
          <a:p>
            <a:pPr lvl="1"/>
            <a:r>
              <a:rPr lang="en-US" dirty="0" smtClean="0"/>
              <a:t>Semantically correct</a:t>
            </a:r>
          </a:p>
          <a:p>
            <a:r>
              <a:rPr lang="en-US" dirty="0" smtClean="0"/>
              <a:t>Less cleanup</a:t>
            </a:r>
          </a:p>
          <a:p>
            <a:r>
              <a:rPr lang="en-US" dirty="0" smtClean="0"/>
              <a:t>More automation possibilities</a:t>
            </a:r>
            <a:endParaRPr lang="en-CA" dirty="0"/>
          </a:p>
        </p:txBody>
      </p:sp>
    </p:spTree>
    <p:extLst>
      <p:ext uri="{BB962C8B-B14F-4D97-AF65-F5344CB8AC3E}">
        <p14:creationId xmlns:p14="http://schemas.microsoft.com/office/powerpoint/2010/main" val="1471731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Faster content cycle</a:t>
            </a:r>
            <a:endParaRPr lang="en-CA" dirty="0"/>
          </a:p>
        </p:txBody>
      </p:sp>
      <p:sp>
        <p:nvSpPr>
          <p:cNvPr id="3" name="Text Placeholder 2"/>
          <p:cNvSpPr>
            <a:spLocks noGrp="1"/>
          </p:cNvSpPr>
          <p:nvPr>
            <p:ph type="body" idx="1"/>
          </p:nvPr>
        </p:nvSpPr>
        <p:spPr/>
        <p:txBody>
          <a:bodyPr/>
          <a:lstStyle/>
          <a:p>
            <a:r>
              <a:rPr lang="en-US" dirty="0" smtClean="0"/>
              <a:t>Get better content to the Web faster</a:t>
            </a:r>
          </a:p>
          <a:p>
            <a:r>
              <a:rPr lang="en-US" dirty="0" smtClean="0"/>
              <a:t>Get contributions from staff in better shape, requiring less clean up</a:t>
            </a:r>
          </a:p>
          <a:p>
            <a:pPr marL="0" indent="0">
              <a:buNone/>
            </a:pPr>
            <a:endParaRPr lang="en-CA" dirty="0"/>
          </a:p>
        </p:txBody>
      </p:sp>
    </p:spTree>
    <p:extLst>
      <p:ext uri="{BB962C8B-B14F-4D97-AF65-F5344CB8AC3E}">
        <p14:creationId xmlns:p14="http://schemas.microsoft.com/office/powerpoint/2010/main" val="25493776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CA" dirty="0"/>
          </a:p>
        </p:txBody>
      </p:sp>
      <p:sp>
        <p:nvSpPr>
          <p:cNvPr id="3" name="Content Placeholder 2"/>
          <p:cNvSpPr>
            <a:spLocks noGrp="1"/>
          </p:cNvSpPr>
          <p:nvPr>
            <p:ph idx="1"/>
          </p:nvPr>
        </p:nvSpPr>
        <p:spPr/>
        <p:txBody>
          <a:bodyPr/>
          <a:lstStyle/>
          <a:p>
            <a:r>
              <a:rPr lang="en-US" dirty="0" smtClean="0"/>
              <a:t>Contact information</a:t>
            </a:r>
          </a:p>
          <a:p>
            <a:pPr lvl="1"/>
            <a:r>
              <a:rPr lang="en-US" dirty="0"/>
              <a:t>Mark Baker</a:t>
            </a:r>
          </a:p>
          <a:p>
            <a:pPr lvl="1"/>
            <a:r>
              <a:rPr lang="en-US" dirty="0"/>
              <a:t>Analecta Communications Inc.</a:t>
            </a:r>
          </a:p>
          <a:p>
            <a:pPr lvl="1"/>
            <a:r>
              <a:rPr lang="en-US" dirty="0">
                <a:hlinkClick r:id="rId2"/>
              </a:rPr>
              <a:t>mbaker@analecta.com</a:t>
            </a:r>
            <a:endParaRPr lang="en-US" dirty="0"/>
          </a:p>
          <a:p>
            <a:pPr lvl="1"/>
            <a:r>
              <a:rPr lang="en-US" dirty="0" smtClean="0"/>
              <a:t>Twitter: @mbakeranalecta</a:t>
            </a:r>
            <a:endParaRPr lang="en-US" dirty="0"/>
          </a:p>
          <a:p>
            <a:pPr lvl="1"/>
            <a:r>
              <a:rPr lang="en-US" dirty="0" smtClean="0"/>
              <a:t>http://analecta.com</a:t>
            </a:r>
            <a:endParaRPr lang="en-US" dirty="0"/>
          </a:p>
          <a:p>
            <a:pPr lvl="1"/>
            <a:r>
              <a:rPr lang="en-US" dirty="0" smtClean="0"/>
              <a:t>http://everypageispageone.com</a:t>
            </a:r>
            <a:endParaRPr lang="en-US" dirty="0"/>
          </a:p>
          <a:p>
            <a:endParaRPr lang="en-CA" dirty="0"/>
          </a:p>
        </p:txBody>
      </p:sp>
    </p:spTree>
    <p:extLst>
      <p:ext uri="{BB962C8B-B14F-4D97-AF65-F5344CB8AC3E}">
        <p14:creationId xmlns:p14="http://schemas.microsoft.com/office/powerpoint/2010/main" val="2751079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WYSIWYG is Dead</a:t>
            </a:r>
            <a:endParaRPr lang="en-CA" dirty="0"/>
          </a:p>
        </p:txBody>
      </p:sp>
      <p:sp>
        <p:nvSpPr>
          <p:cNvPr id="3" name="Text Placeholder 2"/>
          <p:cNvSpPr>
            <a:spLocks noGrp="1"/>
          </p:cNvSpPr>
          <p:nvPr>
            <p:ph type="body" idx="1"/>
          </p:nvPr>
        </p:nvSpPr>
        <p:spPr/>
        <p:txBody>
          <a:bodyPr/>
          <a:lstStyle/>
          <a:p>
            <a:r>
              <a:rPr lang="en-US" dirty="0" smtClean="0"/>
              <a:t>Karen </a:t>
            </a:r>
            <a:r>
              <a:rPr lang="en-US" dirty="0" err="1" smtClean="0"/>
              <a:t>McGrane</a:t>
            </a:r>
            <a:r>
              <a:rPr lang="en-US" dirty="0" smtClean="0"/>
              <a:t>, </a:t>
            </a:r>
            <a:r>
              <a:rPr lang="en-CA" dirty="0" err="1" smtClean="0"/>
              <a:t>DrupalCon</a:t>
            </a:r>
            <a:r>
              <a:rPr lang="en-CA" dirty="0" smtClean="0"/>
              <a:t>, 2013</a:t>
            </a:r>
            <a:endParaRPr lang="en-US" dirty="0" smtClean="0"/>
          </a:p>
          <a:p>
            <a:r>
              <a:rPr lang="en-CA" sz="2800" dirty="0" smtClean="0"/>
              <a:t>“So </a:t>
            </a:r>
            <a:r>
              <a:rPr lang="en-CA" sz="2800" dirty="0"/>
              <a:t>I really believe, guys, that we are in a war of Blobs versus Chunks. We are in a war between giant, unstructured blobs of content, and clean, well-structured fields of content that have metadata attached. We are in a war of Blobs versus Chunks. You all are on Team Chunk. We cannot let the blobs win</a:t>
            </a:r>
            <a:r>
              <a:rPr lang="en-CA" sz="2800" dirty="0" smtClean="0"/>
              <a:t>.”</a:t>
            </a:r>
            <a:endParaRPr lang="en-CA" sz="2800" dirty="0"/>
          </a:p>
        </p:txBody>
      </p:sp>
    </p:spTree>
    <p:extLst>
      <p:ext uri="{BB962C8B-B14F-4D97-AF65-F5344CB8AC3E}">
        <p14:creationId xmlns:p14="http://schemas.microsoft.com/office/powerpoint/2010/main" val="8645934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Your WYSIWYG Editor </a:t>
            </a:r>
            <a:r>
              <a:rPr lang="en-CA" dirty="0" smtClean="0"/>
              <a:t>sucks</a:t>
            </a:r>
            <a:endParaRPr lang="en-CA" dirty="0"/>
          </a:p>
        </p:txBody>
      </p:sp>
      <p:sp>
        <p:nvSpPr>
          <p:cNvPr id="3" name="Text Placeholder 2"/>
          <p:cNvSpPr>
            <a:spLocks noGrp="1"/>
          </p:cNvSpPr>
          <p:nvPr>
            <p:ph type="body" idx="1"/>
          </p:nvPr>
        </p:nvSpPr>
        <p:spPr/>
        <p:txBody>
          <a:bodyPr/>
          <a:lstStyle/>
          <a:p>
            <a:r>
              <a:rPr lang="en-US" sz="2800" dirty="0" smtClean="0"/>
              <a:t>Rachel Andrew, Blog</a:t>
            </a:r>
            <a:r>
              <a:rPr lang="en-US" sz="2800" dirty="0"/>
              <a:t>, 27 July 2011</a:t>
            </a:r>
            <a:endParaRPr lang="en-CA" sz="2800" dirty="0" smtClean="0"/>
          </a:p>
          <a:p>
            <a:r>
              <a:rPr lang="en-CA" sz="2400" dirty="0" smtClean="0"/>
              <a:t>“What </a:t>
            </a:r>
            <a:r>
              <a:rPr lang="en-CA" sz="2400" dirty="0"/>
              <a:t>You See Is What </a:t>
            </a:r>
            <a:r>
              <a:rPr lang="en-CA" sz="2400" dirty="0" smtClean="0"/>
              <a:t>You Get</a:t>
            </a:r>
            <a:r>
              <a:rPr lang="en-CA" sz="2400" dirty="0"/>
              <a:t> </a:t>
            </a:r>
            <a:r>
              <a:rPr lang="en-CA" sz="2400" i="1" dirty="0" smtClean="0"/>
              <a:t>WHERE </a:t>
            </a:r>
            <a:r>
              <a:rPr lang="en-CA" sz="2400" dirty="0" smtClean="0"/>
              <a:t>exactly?”</a:t>
            </a:r>
          </a:p>
          <a:p>
            <a:r>
              <a:rPr lang="en-US" sz="2400" dirty="0" smtClean="0"/>
              <a:t>“</a:t>
            </a:r>
            <a:r>
              <a:rPr lang="en-CA" sz="2400" dirty="0"/>
              <a:t>WYSIWYG Editors suck because they promote thinking about style rather than content</a:t>
            </a:r>
            <a:r>
              <a:rPr lang="en-CA" sz="2400" dirty="0" smtClean="0"/>
              <a:t>.”</a:t>
            </a:r>
          </a:p>
          <a:p>
            <a:r>
              <a:rPr lang="en-CA" sz="2400" dirty="0" smtClean="0"/>
              <a:t>“For </a:t>
            </a:r>
            <a:r>
              <a:rPr lang="en-CA" sz="2400" dirty="0"/>
              <a:t>a content administrator a WYSIWYG editor is actually a very poor way for them to add content to the website. They end up with a big area and need to work our what to add in order for the content to be formatted as the designer intended</a:t>
            </a:r>
            <a:r>
              <a:rPr lang="en-CA" sz="2400" dirty="0" smtClean="0"/>
              <a:t>.”</a:t>
            </a:r>
            <a:r>
              <a:rPr lang="en-CA" sz="2400" dirty="0"/>
              <a:t> </a:t>
            </a:r>
            <a:endParaRPr lang="en-CA" sz="2400" dirty="0"/>
          </a:p>
        </p:txBody>
      </p:sp>
    </p:spTree>
    <p:extLst>
      <p:ext uri="{BB962C8B-B14F-4D97-AF65-F5344CB8AC3E}">
        <p14:creationId xmlns:p14="http://schemas.microsoft.com/office/powerpoint/2010/main" val="2543159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Sending the wrong message</a:t>
            </a:r>
            <a:endParaRPr lang="en-CA" dirty="0"/>
          </a:p>
        </p:txBody>
      </p:sp>
      <p:sp>
        <p:nvSpPr>
          <p:cNvPr id="3" name="Text Placeholder 2"/>
          <p:cNvSpPr>
            <a:spLocks noGrp="1"/>
          </p:cNvSpPr>
          <p:nvPr>
            <p:ph type="body" idx="1"/>
          </p:nvPr>
        </p:nvSpPr>
        <p:spPr/>
        <p:txBody>
          <a:bodyPr/>
          <a:lstStyle/>
          <a:p>
            <a:r>
              <a:rPr lang="en-CA" b="1" dirty="0"/>
              <a:t>Jeff </a:t>
            </a:r>
            <a:r>
              <a:rPr lang="en-CA" b="1" dirty="0" smtClean="0"/>
              <a:t>Eaton: Inline </a:t>
            </a:r>
            <a:r>
              <a:rPr lang="en-CA" b="1" dirty="0"/>
              <a:t>Editing and the Cost of Leaky </a:t>
            </a:r>
            <a:r>
              <a:rPr lang="en-CA" b="1" dirty="0" smtClean="0"/>
              <a:t>Abstractions</a:t>
            </a:r>
            <a:endParaRPr lang="en-CA" dirty="0" smtClean="0"/>
          </a:p>
          <a:p>
            <a:r>
              <a:rPr lang="en-CA" sz="2400" dirty="0" smtClean="0"/>
              <a:t>The </a:t>
            </a:r>
            <a:r>
              <a:rPr lang="en-CA" sz="2400" dirty="0"/>
              <a:t>editing interfaces we offer to users send them important messages, whether we intend it or not. They are affordances, like knobs on doors and buttons on telephones. If the primary editing interface we present is also the visual design seen by site visitors, we are saying: "This </a:t>
            </a:r>
            <a:r>
              <a:rPr lang="en-CA" sz="2400" i="1" dirty="0"/>
              <a:t>page</a:t>
            </a:r>
            <a:r>
              <a:rPr lang="en-CA" sz="2400" dirty="0"/>
              <a:t> is what you manage! The things you see on it are the true form of your content." </a:t>
            </a:r>
            <a:endParaRPr lang="en-CA" dirty="0"/>
          </a:p>
        </p:txBody>
      </p:sp>
    </p:spTree>
    <p:extLst>
      <p:ext uri="{BB962C8B-B14F-4D97-AF65-F5344CB8AC3E}">
        <p14:creationId xmlns:p14="http://schemas.microsoft.com/office/powerpoint/2010/main" val="2086355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alternative?</a:t>
            </a:r>
            <a:endParaRPr lang="en-CA" dirty="0"/>
          </a:p>
        </p:txBody>
      </p:sp>
      <p:sp>
        <p:nvSpPr>
          <p:cNvPr id="3" name="Text Placeholder 2"/>
          <p:cNvSpPr>
            <a:spLocks noGrp="1"/>
          </p:cNvSpPr>
          <p:nvPr>
            <p:ph type="body" idx="1"/>
          </p:nvPr>
        </p:nvSpPr>
        <p:spPr/>
        <p:txBody>
          <a:bodyPr/>
          <a:lstStyle/>
          <a:p>
            <a:r>
              <a:rPr lang="en-US" dirty="0" smtClean="0"/>
              <a:t>Structured Writing</a:t>
            </a:r>
          </a:p>
          <a:p>
            <a:pPr lvl="1"/>
            <a:r>
              <a:rPr lang="en-US" dirty="0" smtClean="0"/>
              <a:t>Remove formatting</a:t>
            </a:r>
          </a:p>
          <a:p>
            <a:pPr lvl="1"/>
            <a:r>
              <a:rPr lang="en-US" dirty="0" smtClean="0"/>
              <a:t>Add </a:t>
            </a:r>
            <a:r>
              <a:rPr lang="en-US" dirty="0" err="1" smtClean="0"/>
              <a:t>medadata</a:t>
            </a:r>
            <a:endParaRPr lang="en-US" dirty="0" smtClean="0"/>
          </a:p>
          <a:p>
            <a:pPr lvl="2"/>
            <a:r>
              <a:rPr lang="en-US" dirty="0" smtClean="0"/>
              <a:t>To describe its role</a:t>
            </a:r>
          </a:p>
          <a:p>
            <a:pPr lvl="3"/>
            <a:r>
              <a:rPr lang="en-US" dirty="0" smtClean="0"/>
              <a:t>&lt;title&gt;</a:t>
            </a:r>
          </a:p>
          <a:p>
            <a:pPr lvl="2"/>
            <a:r>
              <a:rPr lang="en-US" dirty="0" smtClean="0"/>
              <a:t>To describe its meaning</a:t>
            </a:r>
          </a:p>
          <a:p>
            <a:pPr lvl="3"/>
            <a:r>
              <a:rPr lang="en-US" dirty="0" smtClean="0"/>
              <a:t>&lt;operating-system&gt;</a:t>
            </a:r>
          </a:p>
          <a:p>
            <a:pPr lvl="2"/>
            <a:r>
              <a:rPr lang="en-US" dirty="0" smtClean="0"/>
              <a:t>To prescribe its structure</a:t>
            </a:r>
          </a:p>
          <a:p>
            <a:pPr lvl="3"/>
            <a:r>
              <a:rPr lang="en-US" dirty="0" smtClean="0"/>
              <a:t>&lt;API-reference&gt;</a:t>
            </a:r>
          </a:p>
        </p:txBody>
      </p:sp>
    </p:spTree>
    <p:extLst>
      <p:ext uri="{BB962C8B-B14F-4D97-AF65-F5344CB8AC3E}">
        <p14:creationId xmlns:p14="http://schemas.microsoft.com/office/powerpoint/2010/main" val="1789416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benefit</a:t>
            </a:r>
            <a:endParaRPr lang="en-CA" dirty="0"/>
          </a:p>
        </p:txBody>
      </p:sp>
      <p:sp>
        <p:nvSpPr>
          <p:cNvPr id="3" name="Text Placeholder 2"/>
          <p:cNvSpPr>
            <a:spLocks noGrp="1"/>
          </p:cNvSpPr>
          <p:nvPr>
            <p:ph type="body" idx="1"/>
          </p:nvPr>
        </p:nvSpPr>
        <p:spPr/>
        <p:txBody>
          <a:bodyPr/>
          <a:lstStyle/>
          <a:p>
            <a:r>
              <a:rPr lang="en-US" dirty="0" smtClean="0"/>
              <a:t>Content reuse</a:t>
            </a:r>
          </a:p>
          <a:p>
            <a:r>
              <a:rPr lang="en-US" dirty="0" smtClean="0"/>
              <a:t>Content repackaging</a:t>
            </a:r>
          </a:p>
          <a:p>
            <a:r>
              <a:rPr lang="en-US" dirty="0" smtClean="0"/>
              <a:t>Automation of organization, linking</a:t>
            </a:r>
          </a:p>
          <a:p>
            <a:r>
              <a:rPr lang="en-US" dirty="0" smtClean="0"/>
              <a:t>Content exchange</a:t>
            </a:r>
          </a:p>
          <a:p>
            <a:r>
              <a:rPr lang="en-US" dirty="0" smtClean="0"/>
              <a:t>Validation</a:t>
            </a:r>
          </a:p>
          <a:p>
            <a:r>
              <a:rPr lang="en-US" dirty="0"/>
              <a:t>Reduce </a:t>
            </a:r>
            <a:r>
              <a:rPr lang="en-US" dirty="0" smtClean="0"/>
              <a:t>burden on </a:t>
            </a:r>
            <a:r>
              <a:rPr lang="en-US" dirty="0"/>
              <a:t>authors</a:t>
            </a:r>
          </a:p>
          <a:p>
            <a:pPr lvl="1"/>
            <a:r>
              <a:rPr lang="en-US" dirty="0" smtClean="0"/>
              <a:t>If we can find a way for them to create it effectively!</a:t>
            </a:r>
            <a:endParaRPr lang="en-CA" dirty="0"/>
          </a:p>
        </p:txBody>
      </p:sp>
    </p:spTree>
    <p:extLst>
      <p:ext uri="{BB962C8B-B14F-4D97-AF65-F5344CB8AC3E}">
        <p14:creationId xmlns:p14="http://schemas.microsoft.com/office/powerpoint/2010/main" val="38598395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4400" b="0" kern="1200" dirty="0">
                <a:solidFill>
                  <a:schemeClr val="tx1"/>
                </a:solidFill>
              </a:rPr>
              <a:t>L</a:t>
            </a:r>
            <a:r>
              <a:rPr lang="en-CA" sz="4400" b="0" i="0" kern="1200" dirty="0" smtClean="0">
                <a:solidFill>
                  <a:schemeClr val="tx1"/>
                </a:solidFill>
                <a:effectLst/>
                <a:latin typeface="+mj-lt"/>
                <a:ea typeface="+mj-ea"/>
                <a:cs typeface="+mj-cs"/>
              </a:rPr>
              <a:t>imitations of current methods</a:t>
            </a:r>
            <a:endParaRPr lang="en-CA" dirty="0"/>
          </a:p>
        </p:txBody>
      </p:sp>
      <p:sp>
        <p:nvSpPr>
          <p:cNvPr id="4" name="Text Placeholder 3"/>
          <p:cNvSpPr>
            <a:spLocks noGrp="1"/>
          </p:cNvSpPr>
          <p:nvPr>
            <p:ph type="body" idx="1"/>
          </p:nvPr>
        </p:nvSpPr>
        <p:spPr/>
        <p:txBody>
          <a:bodyPr/>
          <a:lstStyle/>
          <a:p>
            <a:endParaRPr lang="en-CA"/>
          </a:p>
        </p:txBody>
      </p:sp>
    </p:spTree>
    <p:extLst>
      <p:ext uri="{BB962C8B-B14F-4D97-AF65-F5344CB8AC3E}">
        <p14:creationId xmlns:p14="http://schemas.microsoft.com/office/powerpoint/2010/main" val="368674342"/>
      </p:ext>
    </p:extLst>
  </p:cSld>
  <p:clrMapOvr>
    <a:masterClrMapping/>
  </p:clrMapOvr>
  <p:timing>
    <p:tnLst>
      <p:par>
        <p:cTn id="1" dur="indefinite" restart="never" nodeType="tmRoot"/>
      </p:par>
    </p:tnLst>
  </p:timing>
</p:sld>
</file>

<file path=ppt/theme/theme1.xml><?xml version="1.0" encoding="utf-8"?>
<a:theme xmlns:a="http://schemas.openxmlformats.org/drawingml/2006/main" name="Analecta">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Writing Every Page is Page One Topics Baker</Template>
  <TotalTime>2372</TotalTime>
  <Words>842</Words>
  <Application>Microsoft Office PowerPoint</Application>
  <PresentationFormat>On-screen Show (4:3)</PresentationFormat>
  <Paragraphs>132</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Analecta</vt:lpstr>
      <vt:lpstr>The Business Case for  Forms-Based Authoring</vt:lpstr>
      <vt:lpstr>Why structured authoring</vt:lpstr>
      <vt:lpstr>R.I.P. WYSIWYG</vt:lpstr>
      <vt:lpstr>WYSIWYG is Dead</vt:lpstr>
      <vt:lpstr>Your WYSIWYG Editor sucks</vt:lpstr>
      <vt:lpstr>Sending the wrong message</vt:lpstr>
      <vt:lpstr>What’s the alternative?</vt:lpstr>
      <vt:lpstr>What’s the benefit</vt:lpstr>
      <vt:lpstr>Limitations of current methods</vt:lpstr>
      <vt:lpstr>Authors experience is key</vt:lpstr>
      <vt:lpstr>Authoring choices: raw XML</vt:lpstr>
      <vt:lpstr>Authoring choices: WYSIWYG</vt:lpstr>
      <vt:lpstr>Where am I?</vt:lpstr>
      <vt:lpstr>What’s allowed here?</vt:lpstr>
      <vt:lpstr>What’s required here?</vt:lpstr>
      <vt:lpstr>Am I done yet?</vt:lpstr>
      <vt:lpstr>What went wrong</vt:lpstr>
      <vt:lpstr>Mix and match</vt:lpstr>
      <vt:lpstr>forms-based authoring</vt:lpstr>
      <vt:lpstr>How do we get structured data from ordinary people?</vt:lpstr>
      <vt:lpstr>Forms not new to authoring</vt:lpstr>
      <vt:lpstr>But capability limited</vt:lpstr>
      <vt:lpstr>Or use unstructured HTML</vt:lpstr>
      <vt:lpstr>How do you handle this  in a structured way?</vt:lpstr>
      <vt:lpstr>DEMO: Forms-based  authoring in &lt;oXygen&gt;</vt:lpstr>
      <vt:lpstr>Benefits</vt:lpstr>
      <vt:lpstr>Better author guidance</vt:lpstr>
      <vt:lpstr>Better author productivity</vt:lpstr>
      <vt:lpstr>Wider pool of authors</vt:lpstr>
      <vt:lpstr>Improved content quality</vt:lpstr>
      <vt:lpstr>Faster content cycle</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Business Case for  Forms-Based Authoring</dc:title>
  <dc:creator>Mark Baker</dc:creator>
  <cp:lastModifiedBy>Mark Baker</cp:lastModifiedBy>
  <cp:revision>29</cp:revision>
  <dcterms:created xsi:type="dcterms:W3CDTF">2013-06-17T22:57:53Z</dcterms:created>
  <dcterms:modified xsi:type="dcterms:W3CDTF">2013-06-19T14:30:18Z</dcterms:modified>
</cp:coreProperties>
</file>